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6" r:id="rId2"/>
    <p:sldId id="266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79DDA2F-8824-F53C-308F-4499F85D52FB}" name="Martina Kopecká Jurčeková" initials="MK" userId="S::jurcekom@faf.cuni.cz::b666d1be-5211-43c5-9281-c387a06eb50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393F-FB50-4D19-AD25-DD72D837DB56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F5B70-FE0C-4293-A3B4-4E24E91D4F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7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C9B5DA-1A92-E935-2B6B-94AE2F7BE8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358D2BF-EEC2-2D0F-27ED-7AB8BFD3E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6E03E9-439E-979B-D27D-A16BE0B8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524B6C0-73EC-D0F5-971A-AF3CCB30C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740913-DE11-A396-6F60-7F0158563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98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86363F-5FE8-FE47-C183-ECFF66D5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43DE7AB-F29F-2E90-7AC5-2A8ABC1CA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9E9C43-2BB9-59BF-3B9B-D877CADD5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BBF7846-8042-C597-51EA-1BB7245FD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13600CE-4F07-2968-4080-A26739760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8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3D81771-944C-9590-94D7-30D8F4CAE1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AD63185-2EFF-B609-296B-00C519A66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7D9B82-7F80-3DD4-F57C-898C171C6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443506-FA11-69E5-7A99-B5DF51D8A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E08B302-EDEA-88B6-8392-8B8BC78C4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679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D621E3-33C5-12BE-48EB-A3C2B75CB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658871-0379-43F1-3D51-F5EE8AEB5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B35B60-9F7C-25FA-1B90-471BA9935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AABF861-26E4-C090-4D59-EF6A75A86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F7EDD75-521B-00FF-E63C-11FF48B11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490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34DB10-A2DD-467E-4CA8-BA4742CBA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25960FC-FC91-81D5-F49F-FF16433B4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E26B90-2C69-4C68-98F6-76C6F1AAF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46B4EA-E0B9-8C37-E69F-48107AF48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014893-7384-6AB2-6897-323D91816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85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12AF75-E0F4-F9EC-3D78-D0BC65CAF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A6AAD9-0166-8CD9-B399-A8B798C775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B11F56C-D504-1D18-51AD-B62A9FAAE8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BA8F943-0F84-7DA3-E32D-B1D4F48C8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4348DB3-69E7-21D9-6CEA-B5F96C396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480F6BC-2D69-AA43-1372-CE2E0F290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54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3D1A79-855A-4073-86E3-E71AEB42E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9E3814C-4DEB-F546-3589-AAB8FE0C5E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E6F3501-BFB2-A27B-D8FD-389C47D18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4E4FE66-9803-DA5F-C60A-D45375EB30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4ED7482-8099-44F4-B3F5-FD290B76EB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5A9506A-2227-B2D5-677A-0336992A1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92D317E-5C77-C1BE-0AD9-0106435C0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6CA2609-E679-2AC0-F93D-B3A9BABA3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93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001344-9923-7BE5-0228-675BB8FD4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242C273-3522-DD0E-BEEB-CB06E28D7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8A0F8A1-2696-E1FC-3CE8-9EAAEDD09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3BDEFEB-BAE6-C14B-E5F2-E877A29C3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08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E12D478-655B-77C7-EFA1-685B027F2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11292D5-977B-CD6B-E21E-D4036A2D9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9FA327E-53DC-4697-416B-979187092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2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78C1FB-F559-E92C-D05F-035CB0E23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40744F-E968-C22D-CE77-E6440E4E8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1014FDA-EBB6-66D3-4B67-41170EFCF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0D99B4B-A50D-71FC-5D16-DBEAA59DF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1AB8DB-3EB9-A86D-D11A-E7DC9AD43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8AC7F92-2561-D54C-A30D-119887270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9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E04378-EEFD-1653-EF82-2213FD584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DF6C83B-C17D-8739-F0E3-E0557AAA1D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76242A3-145F-07F7-502A-345A6FB96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E5BF472-99F8-0B88-3D74-8C5BEA39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60B2BEB-CFFA-40E9-ABDF-8D3BA7849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52A3E22-1ED0-6ABB-4CAF-133C2A388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3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A66A3EF-4ADF-1E6B-27CE-228E93A45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C00F092-3DDE-B743-281C-496756BC0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A8FD1F3-67AD-FDC7-49D5-6D1F368500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37FEE-ABBD-427E-9967-CDA54DFD87E5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DB1660-EDFC-62E8-205B-B6CCF6AC41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A667C8F-451E-5F04-DBF7-784481FBEE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1E0AA-EF4F-496C-8829-5731BC9AF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8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doi.org/10.1021/acs.biomac.1c01264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6D3A64BC-F735-CD47-84AB-C61BA301C85F}"/>
              </a:ext>
            </a:extLst>
          </p:cNvPr>
          <p:cNvSpPr txBox="1"/>
          <p:nvPr/>
        </p:nvSpPr>
        <p:spPr>
          <a:xfrm>
            <a:off x="235374" y="181957"/>
            <a:ext cx="10264985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2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WP </a:t>
            </a:r>
            <a:r>
              <a:rPr lang="en-GB" sz="2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number</a:t>
            </a:r>
            <a:r>
              <a:rPr lang="en-GB" sz="2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/activity </a:t>
            </a:r>
            <a:r>
              <a:rPr lang="en-GB" sz="2600" i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number</a:t>
            </a:r>
            <a:r>
              <a:rPr lang="en-GB" sz="26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: </a:t>
            </a:r>
            <a:r>
              <a:rPr lang="en-GB" sz="2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Title of the activity</a:t>
            </a:r>
          </a:p>
          <a:p>
            <a:pPr>
              <a:spcAft>
                <a:spcPts val="600"/>
              </a:spcAft>
            </a:pPr>
            <a:r>
              <a:rPr lang="en-GB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A. </a:t>
            </a:r>
            <a:r>
              <a:rPr lang="cs-CZ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Hujer</a:t>
            </a:r>
            <a:r>
              <a:rPr lang="en-GB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 B. </a:t>
            </a:r>
            <a:r>
              <a:rPr lang="cs-CZ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Hujerová</a:t>
            </a:r>
            <a:r>
              <a:rPr lang="en-GB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…, F. </a:t>
            </a:r>
            <a:r>
              <a:rPr lang="cs-CZ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Hujer </a:t>
            </a:r>
            <a:r>
              <a:rPr lang="en-GB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(postdoc), ...</a:t>
            </a:r>
            <a:r>
              <a:rPr lang="cs-CZ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Z. Hujer</a:t>
            </a:r>
            <a:r>
              <a:rPr lang="en-GB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(PhD student); collaboration with </a:t>
            </a:r>
            <a:r>
              <a:rPr lang="en-GB" sz="20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WPx</a:t>
            </a:r>
            <a:r>
              <a:rPr lang="en-GB" sz="20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(if relevant)</a:t>
            </a:r>
            <a:endParaRPr lang="en-GB" sz="2000" i="1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6E770FA-CE6F-9738-0223-E92CC76B7077}"/>
              </a:ext>
            </a:extLst>
          </p:cNvPr>
          <p:cNvSpPr txBox="1"/>
          <p:nvPr/>
        </p:nvSpPr>
        <p:spPr>
          <a:xfrm>
            <a:off x="306611" y="5150398"/>
            <a:ext cx="6779754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Outputs: </a:t>
            </a:r>
            <a:r>
              <a:rPr lang="en-US" sz="14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5 articles (4 in Q1 journals, 2 with international co-authors, 1 in collaboration with the non-academic sector), 1 reviews in Q1 journals, 1  PCT, 1 </a:t>
            </a:r>
            <a:r>
              <a:rPr lang="en-US" sz="14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HORIZON grant supported for funding, 1 GAČR grant submitted</a:t>
            </a:r>
            <a:endParaRPr lang="en-US" sz="1400" kern="1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Other: </a:t>
            </a:r>
            <a:r>
              <a:rPr lang="en-US" sz="14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Equipment 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(if relevant; brief description of what it can do, how it is useful to other members of the project (specialized instruments can be described in detail on the next slide)</a:t>
            </a:r>
            <a:endParaRPr lang="en-US" sz="1400" kern="1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8A668ACE-BF08-98C7-F471-41A12A47F294}"/>
              </a:ext>
            </a:extLst>
          </p:cNvPr>
          <p:cNvSpPr txBox="1"/>
          <p:nvPr/>
        </p:nvSpPr>
        <p:spPr>
          <a:xfrm>
            <a:off x="235374" y="1366897"/>
            <a:ext cx="697063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u="sng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Research Summary (03-12/2024):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Achieved research objectives, milestones……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briefly </a:t>
            </a:r>
            <a:r>
              <a:rPr lang="en-US" sz="1400" i="1" kern="100" dirty="0">
                <a:latin typeface="+mj-lt"/>
                <a:cs typeface="Arial" panose="020B0604020202020204" pitchFamily="34" charset="0"/>
              </a:rPr>
              <a:t>summarize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(in bullet points) 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the research </a:t>
            </a:r>
            <a:r>
              <a:rPr lang="en-US" sz="1400" i="1" kern="100" dirty="0">
                <a:latin typeface="+mj-lt"/>
                <a:cs typeface="Arial" panose="020B0604020202020204" pitchFamily="34" charset="0"/>
              </a:rPr>
              <a:t>activities, objectives 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and results </a:t>
            </a:r>
            <a:r>
              <a:rPr lang="en-US" sz="1400" i="1" kern="100" dirty="0">
                <a:latin typeface="+mj-lt"/>
                <a:cs typeface="Arial" panose="020B0604020202020204" pitchFamily="34" charset="0"/>
              </a:rPr>
              <a:t>and highlight the 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2-3 most </a:t>
            </a:r>
            <a:r>
              <a:rPr lang="en-US" sz="1400" i="1" kern="100" dirty="0">
                <a:latin typeface="+mj-lt"/>
                <a:cs typeface="Arial" panose="020B0604020202020204" pitchFamily="34" charset="0"/>
              </a:rPr>
              <a:t>significant outcomes (including papers; patents, select one paper for a more detailed description 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on the </a:t>
            </a:r>
            <a:r>
              <a:rPr lang="en-US" sz="1400" i="1" kern="100" dirty="0">
                <a:latin typeface="+mj-lt"/>
                <a:cs typeface="Arial" panose="020B0604020202020204" pitchFamily="34" charset="0"/>
              </a:rPr>
              <a:t>following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 slides)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………..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………..</a:t>
            </a:r>
            <a:endParaRPr lang="en-US" sz="1400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Synthesis of compounds xxx 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14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Hujer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et al. J Med. Chem)…</a:t>
            </a:r>
            <a:r>
              <a:rPr lang="en-US" sz="1400" dirty="0"/>
              <a:t> </a:t>
            </a:r>
            <a:r>
              <a:rPr lang="en-US" sz="12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DOI: </a:t>
            </a:r>
            <a:r>
              <a:rPr lang="en-US" sz="1200" i="1" u="sng" dirty="0">
                <a:solidFill>
                  <a:srgbClr val="000000"/>
                </a:solidFill>
                <a:latin typeface="Roboto" panose="02000000000000000000" pitchFamily="2" charset="0"/>
              </a:rPr>
              <a:t>https://doi.org/10.1021/acs.biomac.1c01264 . </a:t>
            </a:r>
          </a:p>
          <a:p>
            <a:pPr>
              <a:spcAft>
                <a:spcPts val="600"/>
              </a:spcAft>
            </a:pP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We have developed…..</a:t>
            </a:r>
            <a:endParaRPr lang="en-US" sz="1400" i="1" u="sng" kern="1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Analysis of xxx 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US" sz="14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Hujerová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et al. Anal. Chem.),… </a:t>
            </a:r>
            <a:r>
              <a:rPr lang="en-US" sz="12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DOI: </a:t>
            </a:r>
            <a:r>
              <a:rPr lang="en-US" sz="1200" i="1" u="sng" dirty="0">
                <a:solidFill>
                  <a:srgbClr val="000000"/>
                </a:solidFill>
                <a:latin typeface="Roboto" panose="02000000000000000000" pitchFamily="2" charset="0"/>
              </a:rPr>
              <a:t>https://doi.org/10.1021/acs.biomac.1c01264.  </a:t>
            </a:r>
          </a:p>
          <a:p>
            <a:pPr>
              <a:spcAft>
                <a:spcPts val="600"/>
              </a:spcAft>
            </a:pP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We </a:t>
            </a:r>
            <a:r>
              <a:rPr lang="en-US" sz="14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analysed</a:t>
            </a:r>
            <a:r>
              <a:rPr lang="en-US" sz="1400" i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anose="020B0604020202020204" pitchFamily="34" charset="0"/>
              </a:rPr>
              <a:t> the structure-activity relationships….</a:t>
            </a:r>
            <a:endParaRPr lang="en-US" sz="1400" i="1" u="sng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PCT </a:t>
            </a:r>
            <a:r>
              <a:rPr lang="en-US" sz="1400" b="1" kern="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Synthesis of compounds xxx</a:t>
            </a:r>
            <a:endParaRPr lang="en-US" sz="1400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16413470-5777-06BA-636C-38AAB2509D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8008" y="5959341"/>
            <a:ext cx="3988835" cy="564960"/>
          </a:xfrm>
          <a:prstGeom prst="rect">
            <a:avLst/>
          </a:prstGeom>
        </p:spPr>
      </p:pic>
      <p:pic>
        <p:nvPicPr>
          <p:cNvPr id="6" name="Picture 2" descr="NETPHARM">
            <a:extLst>
              <a:ext uri="{FF2B5EF4-FFF2-40B4-BE49-F238E27FC236}">
                <a16:creationId xmlns:a16="http://schemas.microsoft.com/office/drawing/2014/main" id="{B98786FE-378C-E2E1-2E06-54419C75EF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6004" y="213421"/>
            <a:ext cx="628910" cy="564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ynthesis and catalytic application of glycodendrimers decorated with gold  nanoparticles – reduction of 4-nitrophenol - RSC Advances (RSC Publishing)">
            <a:extLst>
              <a:ext uri="{FF2B5EF4-FFF2-40B4-BE49-F238E27FC236}">
                <a16:creationId xmlns:a16="http://schemas.microsoft.com/office/drawing/2014/main" id="{C08805D8-D639-3694-C4DD-33E9598C8A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8238" y="1228398"/>
            <a:ext cx="1977679" cy="1618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rbosilane Glycodendrimers for Anticancer Drug Delivery | Institute of  Chemical Process Fundamentals">
            <a:extLst>
              <a:ext uri="{FF2B5EF4-FFF2-40B4-BE49-F238E27FC236}">
                <a16:creationId xmlns:a16="http://schemas.microsoft.com/office/drawing/2014/main" id="{6B1765F2-2E0E-1CFE-D2BC-4AB8D04995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595" y="2990598"/>
            <a:ext cx="4573794" cy="2295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AC0BAD40-DB58-4F21-DB9E-44A80768F42C}"/>
              </a:ext>
            </a:extLst>
          </p:cNvPr>
          <p:cNvSpPr txBox="1"/>
          <p:nvPr/>
        </p:nvSpPr>
        <p:spPr>
          <a:xfrm>
            <a:off x="7661068" y="5352603"/>
            <a:ext cx="38748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200" b="0" i="0" dirty="0">
                <a:solidFill>
                  <a:srgbClr val="2F415A"/>
                </a:solidFill>
                <a:effectLst/>
                <a:latin typeface="Roboto" panose="02000000000000000000" pitchFamily="2" charset="0"/>
              </a:rPr>
              <a:t>DOI: </a:t>
            </a:r>
            <a:r>
              <a:rPr lang="cs-CZ" sz="1200" b="0" i="0" u="sng" dirty="0">
                <a:solidFill>
                  <a:srgbClr val="000000"/>
                </a:solidFill>
                <a:effectLst/>
                <a:latin typeface="Roboto" panose="02000000000000000000" pitchFamily="2" charset="0"/>
                <a:hlinkClick r:id="rId6"/>
              </a:rPr>
              <a:t>https://doi.org/10.1021/acs.biomac.1c01264</a:t>
            </a:r>
            <a:endParaRPr lang="cs-CZ" sz="1200" dirty="0"/>
          </a:p>
        </p:txBody>
      </p:sp>
      <p:pic>
        <p:nvPicPr>
          <p:cNvPr id="14" name="Picture 4" descr="Synthesis and catalytic application of glycodendrimers decorated with gold  nanoparticles – reduction of 4-nitrophenol - RSC Advances (RSC Publishing)">
            <a:extLst>
              <a:ext uri="{FF2B5EF4-FFF2-40B4-BE49-F238E27FC236}">
                <a16:creationId xmlns:a16="http://schemas.microsoft.com/office/drawing/2014/main" id="{4F24B43F-3D43-B659-8EC4-A55C042A3F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595" y="1230851"/>
            <a:ext cx="1977679" cy="1618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615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4091" y="3166882"/>
            <a:ext cx="8733143" cy="551212"/>
          </a:xfrm>
          <a:prstGeom prst="rect">
            <a:avLst/>
          </a:prstGeom>
        </p:spPr>
        <p:txBody>
          <a:bodyPr vert="horz" wrap="square" lIns="0" tIns="9242" rIns="0" bIns="0" rtlCol="0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606"/>
              </a:spcAft>
            </a:pPr>
            <a:r>
              <a:rPr lang="en-US" sz="1577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project New Technologies for Translational Research in Pharmaceutical Sciences /NETPHARM, project ID CZ.02.01.01/00/22_008/0004607, is co-funded by the European Union. </a:t>
            </a:r>
            <a:endParaRPr lang="cs-CZ" sz="1577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612D6E5-4548-78D8-5444-C009F3B43D0B}"/>
              </a:ext>
            </a:extLst>
          </p:cNvPr>
          <p:cNvSpPr txBox="1"/>
          <p:nvPr/>
        </p:nvSpPr>
        <p:spPr>
          <a:xfrm>
            <a:off x="3170398" y="2368500"/>
            <a:ext cx="5851205" cy="521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789" b="1" dirty="0">
                <a:solidFill>
                  <a:schemeClr val="tx2">
                    <a:lumMod val="75000"/>
                  </a:schemeClr>
                </a:solidFill>
              </a:rPr>
              <a:t>Thank you for your attention</a:t>
            </a:r>
            <a:r>
              <a:rPr lang="cs-CZ" sz="2789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</p:txBody>
      </p:sp>
      <p:pic>
        <p:nvPicPr>
          <p:cNvPr id="4" name="Obrázek 3" descr="Obsah obrázku text, Písmo, snímek obrazovky, Elektricky modrá&#10;&#10;Popis byl vytvořen automaticky">
            <a:extLst>
              <a:ext uri="{FF2B5EF4-FFF2-40B4-BE49-F238E27FC236}">
                <a16:creationId xmlns:a16="http://schemas.microsoft.com/office/drawing/2014/main" id="{1887F83A-541A-E376-4E9D-36AA573EE38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513" y="4826303"/>
            <a:ext cx="8632300" cy="1222640"/>
          </a:xfrm>
          <a:prstGeom prst="rect">
            <a:avLst/>
          </a:prstGeom>
        </p:spPr>
      </p:pic>
      <p:pic>
        <p:nvPicPr>
          <p:cNvPr id="7" name="Obrázek 6" descr="Obsah obrázku text, Grafika, snímek obrazovky, Písmo&#10;&#10;Popis byl vytvořen automaticky">
            <a:extLst>
              <a:ext uri="{FF2B5EF4-FFF2-40B4-BE49-F238E27FC236}">
                <a16:creationId xmlns:a16="http://schemas.microsoft.com/office/drawing/2014/main" id="{BC6C6F85-A993-261C-C57B-0E977BC2B7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337" y="607779"/>
            <a:ext cx="3295323" cy="895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5021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</TotalTime>
  <Words>293</Words>
  <Application>Microsoft Office PowerPoint</Application>
  <PresentationFormat>Širokoúhlá obrazovka</PresentationFormat>
  <Paragraphs>16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Motiv Office</vt:lpstr>
      <vt:lpstr>Prezentace aplikace PowerPoint</vt:lpstr>
      <vt:lpstr>The project New Technologies for Translational Research in Pharmaceutical Sciences /NETPHARM, project ID CZ.02.01.01/00/22_008/0004607, is co-funded by the European Union.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2: Lipids for failing protective barriers</dc:title>
  <dc:creator>Kateřina Vávrová (KAOCH)</dc:creator>
  <cp:lastModifiedBy>Anna Opitz</cp:lastModifiedBy>
  <cp:revision>24</cp:revision>
  <cp:lastPrinted>2025-02-05T10:06:31Z</cp:lastPrinted>
  <dcterms:created xsi:type="dcterms:W3CDTF">2024-04-03T06:53:58Z</dcterms:created>
  <dcterms:modified xsi:type="dcterms:W3CDTF">2025-02-05T11:50:06Z</dcterms:modified>
</cp:coreProperties>
</file>